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0" r:id="rId3"/>
    <p:sldId id="257" r:id="rId4"/>
    <p:sldId id="259" r:id="rId5"/>
    <p:sldId id="279" r:id="rId6"/>
    <p:sldId id="275" r:id="rId7"/>
    <p:sldId id="288" r:id="rId8"/>
    <p:sldId id="278" r:id="rId9"/>
    <p:sldId id="289" r:id="rId10"/>
    <p:sldId id="274" r:id="rId11"/>
  </p:sldIdLst>
  <p:sldSz cx="24384000" cy="13716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29"/>
  </p:normalViewPr>
  <p:slideViewPr>
    <p:cSldViewPr snapToGrid="0" snapToObjects="1">
      <p:cViewPr varScale="1">
        <p:scale>
          <a:sx n="53" d="100"/>
          <a:sy n="53" d="100"/>
        </p:scale>
        <p:origin x="80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8AC776-697F-43C2-A239-38A3B11DBAF1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FDAAA4-09DD-42CE-8F61-2D2EF4976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33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468943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66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10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7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02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55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10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10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51413-A31F-79B4-EF56-78391BF5C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C25908-A1BA-2562-F273-82A203A2A1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E12B92-31F2-F1F9-77C3-105AE82291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51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63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7DA96-DF3C-EA1B-D689-46F746338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4DBB97-EA4B-A32E-9E16-2F666AA9D3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DDC027-8CE1-CD75-5265-A12599D12E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1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lnSpc>
                <a:spcPct val="90000"/>
              </a:lnSpc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lnSpc>
                <a:spcPct val="90000"/>
              </a:lnSpc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lnSpc>
                <a:spcPct val="90000"/>
              </a:lnSpc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lnSpc>
                <a:spcPct val="90000"/>
              </a:lnSpc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lnSpc>
                <a:spcPct val="90000"/>
              </a:lnSpc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1855304" marR="0" indent="-1855304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onleyr@uapb.edu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openxmlformats.org/officeDocument/2006/relationships/hyperlink" Target="https://uapb.avisoapp.com/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lion.psd" descr="lion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Circle"/>
          <p:cNvSpPr/>
          <p:nvPr/>
        </p:nvSpPr>
        <p:spPr>
          <a:xfrm>
            <a:off x="4693245" y="1304690"/>
            <a:ext cx="4227910" cy="422791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53" name="Rita D. Conley, Student Success Center Director…"/>
          <p:cNvSpPr txBox="1">
            <a:spLocks noGrp="1"/>
          </p:cNvSpPr>
          <p:nvPr>
            <p:ph type="body" idx="21"/>
          </p:nvPr>
        </p:nvSpPr>
        <p:spPr>
          <a:xfrm>
            <a:off x="1206499" y="11062000"/>
            <a:ext cx="21971002" cy="11360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20000"/>
          </a:bodyPr>
          <a:lstStyle/>
          <a:p>
            <a:pPr defTabSz="1633687">
              <a:lnSpc>
                <a:spcPct val="30000"/>
              </a:lnSpc>
              <a:spcBef>
                <a:spcPts val="3000"/>
              </a:spcBef>
              <a:defRPr sz="3216" b="0">
                <a:latin typeface="Univers LT 55 Roman"/>
                <a:ea typeface="Univers LT 55 Roman"/>
                <a:cs typeface="Univers LT 55 Roman"/>
                <a:sym typeface="Univers LT 55 Roman"/>
              </a:defRPr>
            </a:pPr>
            <a:r>
              <a:rPr sz="6000" dirty="0"/>
              <a:t>Student Success Center</a:t>
            </a:r>
            <a:endParaRPr lang="en-US" sz="6000" dirty="0"/>
          </a:p>
          <a:p>
            <a:pPr defTabSz="1633687">
              <a:lnSpc>
                <a:spcPct val="30000"/>
              </a:lnSpc>
              <a:spcBef>
                <a:spcPts val="3000"/>
              </a:spcBef>
              <a:defRPr sz="3216" b="0">
                <a:latin typeface="Univers LT 55 Roman"/>
                <a:ea typeface="Univers LT 55 Roman"/>
                <a:cs typeface="Univers LT 55 Roman"/>
                <a:sym typeface="Univers LT 55 Roman"/>
              </a:defRPr>
            </a:pPr>
            <a:endParaRPr lang="en-US" sz="6000" dirty="0"/>
          </a:p>
          <a:p>
            <a:pPr defTabSz="1633687">
              <a:lnSpc>
                <a:spcPct val="30000"/>
              </a:lnSpc>
              <a:spcBef>
                <a:spcPts val="3000"/>
              </a:spcBef>
              <a:defRPr sz="3216" b="0">
                <a:latin typeface="Univers LT 55 Roman"/>
                <a:ea typeface="Univers LT 55 Roman"/>
                <a:cs typeface="Univers LT 55 Roman"/>
                <a:sym typeface="Univers LT 55 Roman"/>
              </a:defRPr>
            </a:pPr>
            <a:r>
              <a:rPr lang="en-US" sz="6000" dirty="0"/>
              <a:t>Spring 2026</a:t>
            </a:r>
            <a:endParaRPr sz="6000" dirty="0"/>
          </a:p>
          <a:p>
            <a:pPr defTabSz="1633687">
              <a:lnSpc>
                <a:spcPct val="30000"/>
              </a:lnSpc>
              <a:spcBef>
                <a:spcPts val="3000"/>
              </a:spcBef>
              <a:defRPr sz="3216" b="0">
                <a:latin typeface="Univers LT 55 Roman"/>
                <a:ea typeface="Univers LT 55 Roman"/>
                <a:cs typeface="Univers LT 55 Roman"/>
                <a:sym typeface="Univers LT 55 Roman"/>
              </a:defRPr>
            </a:pPr>
            <a:endParaRPr dirty="0"/>
          </a:p>
        </p:txBody>
      </p:sp>
      <p:sp>
        <p:nvSpPr>
          <p:cNvPr id="154" name="Pathway to…"/>
          <p:cNvSpPr txBox="1">
            <a:spLocks noGrp="1"/>
          </p:cNvSpPr>
          <p:nvPr>
            <p:ph type="ctrTitle"/>
          </p:nvPr>
        </p:nvSpPr>
        <p:spPr>
          <a:xfrm>
            <a:off x="1206496" y="5723992"/>
            <a:ext cx="21971004" cy="4227911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defTabSz="2413955">
              <a:defRPr sz="14850" cap="all" spc="-297"/>
            </a:pPr>
            <a:r>
              <a:rPr lang="en-US" dirty="0"/>
              <a:t>Watermark </a:t>
            </a:r>
            <a:r>
              <a:rPr lang="en-US" dirty="0" err="1"/>
              <a:t>sse</a:t>
            </a:r>
            <a:r>
              <a:rPr lang="en-US" sz="3200" dirty="0"/>
              <a:t>  </a:t>
            </a:r>
            <a:r>
              <a:rPr lang="en-US" sz="3600" i="1" dirty="0"/>
              <a:t>Student Success &amp; engagement</a:t>
            </a:r>
            <a:br>
              <a:rPr lang="en-US" dirty="0"/>
            </a:br>
            <a:r>
              <a:rPr lang="en-US" dirty="0"/>
              <a:t>early alert</a:t>
            </a:r>
            <a:r>
              <a:rPr dirty="0"/>
              <a:t> </a:t>
            </a:r>
            <a:r>
              <a:rPr lang="en-US" dirty="0"/>
              <a:t>training</a:t>
            </a:r>
            <a:endParaRPr dirty="0"/>
          </a:p>
        </p:txBody>
      </p:sp>
      <p:sp>
        <p:nvSpPr>
          <p:cNvPr id="155" name="DIVISION OF ENROLLMENT MANAGEMENT AND STUDENT SUCCESS"/>
          <p:cNvSpPr txBox="1">
            <a:spLocks noGrp="1"/>
          </p:cNvSpPr>
          <p:nvPr>
            <p:ph type="subTitle" sz="quarter" idx="1"/>
          </p:nvPr>
        </p:nvSpPr>
        <p:spPr>
          <a:xfrm>
            <a:off x="1206499" y="9787665"/>
            <a:ext cx="18308540" cy="93142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779987">
              <a:lnSpc>
                <a:spcPct val="80000"/>
              </a:lnSpc>
              <a:defRPr sz="5110" b="0" cap="all">
                <a:latin typeface="Univers LT 57 Condensed"/>
                <a:ea typeface="Univers LT 57 Condensed"/>
                <a:cs typeface="Univers LT 57 Condensed"/>
                <a:sym typeface="Univers LT 57 Condensed"/>
              </a:defRPr>
            </a:lvl1pPr>
          </a:lstStyle>
          <a:p>
            <a:pPr algn="l"/>
            <a:r>
              <a:rPr dirty="0"/>
              <a:t>DIVISION OF ENROLLMENT MANAGEMENT AND STUDENT SUCCESS</a:t>
            </a:r>
          </a:p>
        </p:txBody>
      </p:sp>
      <p:pic>
        <p:nvPicPr>
          <p:cNvPr id="15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599" y="2016391"/>
            <a:ext cx="2269202" cy="23981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1" animBg="1" advAuto="0"/>
      <p:bldP spid="156" grpId="2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lion.psd" descr="lion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Circle"/>
          <p:cNvSpPr/>
          <p:nvPr/>
        </p:nvSpPr>
        <p:spPr>
          <a:xfrm>
            <a:off x="4693245" y="1304690"/>
            <a:ext cx="4227910" cy="422791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7" name="Questions?"/>
          <p:cNvSpPr txBox="1">
            <a:spLocks noGrp="1"/>
          </p:cNvSpPr>
          <p:nvPr>
            <p:ph type="ctrTitle"/>
          </p:nvPr>
        </p:nvSpPr>
        <p:spPr>
          <a:xfrm>
            <a:off x="1206496" y="6193218"/>
            <a:ext cx="21971004" cy="4979095"/>
          </a:xfrm>
          <a:prstGeom prst="rect">
            <a:avLst/>
          </a:prstGeom>
        </p:spPr>
        <p:txBody>
          <a:bodyPr anchor="t"/>
          <a:lstStyle/>
          <a:p>
            <a:pPr>
              <a:defRPr sz="15000" cap="all" spc="-300">
                <a:latin typeface="Univers LT 55 Roman"/>
                <a:ea typeface="Univers LT 55 Roman"/>
                <a:cs typeface="Univers LT 55 Roman"/>
                <a:sym typeface="Univers LT 55 Roman"/>
              </a:defRPr>
            </a:pPr>
            <a:r>
              <a:t>Questions?</a:t>
            </a:r>
            <a:r>
              <a:rPr sz="1200" spc="-24"/>
              <a:t> </a:t>
            </a:r>
          </a:p>
        </p:txBody>
      </p:sp>
      <p:pic>
        <p:nvPicPr>
          <p:cNvPr id="29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599" y="2016391"/>
            <a:ext cx="2269202" cy="2398107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Rita Conley, Student Success Center DirectoR…"/>
          <p:cNvSpPr txBox="1">
            <a:spLocks noGrp="1"/>
          </p:cNvSpPr>
          <p:nvPr>
            <p:ph type="subTitle" sz="quarter" idx="1"/>
          </p:nvPr>
        </p:nvSpPr>
        <p:spPr>
          <a:xfrm>
            <a:off x="1206499" y="8568464"/>
            <a:ext cx="18688944" cy="4412749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1341086">
              <a:lnSpc>
                <a:spcPct val="80000"/>
              </a:lnSpc>
              <a:defRPr sz="3850" b="0" cap="all">
                <a:latin typeface="Univers LT 57 Condensed"/>
                <a:ea typeface="Univers LT 57 Condensed"/>
                <a:cs typeface="Univers LT 57 Condensed"/>
                <a:sym typeface="Univers LT 57 Condensed"/>
              </a:defRPr>
            </a:pPr>
            <a:r>
              <a:rPr sz="5400" dirty="0"/>
              <a:t>Rita Conley, Student Success Center Director</a:t>
            </a:r>
            <a:endParaRPr lang="en-US" sz="5400" dirty="0"/>
          </a:p>
          <a:p>
            <a:pPr defTabSz="1341086">
              <a:lnSpc>
                <a:spcPct val="80000"/>
              </a:lnSpc>
              <a:defRPr sz="3850" b="0" cap="all">
                <a:latin typeface="Univers LT 57 Condensed"/>
                <a:ea typeface="Univers LT 57 Condensed"/>
                <a:cs typeface="Univers LT 57 Condensed"/>
                <a:sym typeface="Univers LT 57 Condensed"/>
              </a:defRPr>
            </a:pPr>
            <a:endParaRPr sz="5400" dirty="0"/>
          </a:p>
          <a:p>
            <a:pPr defTabSz="1341086">
              <a:lnSpc>
                <a:spcPct val="80000"/>
              </a:lnSpc>
              <a:defRPr sz="3850" b="0" cap="all">
                <a:latin typeface="Univers LT 57 Condensed"/>
                <a:ea typeface="Univers LT 57 Condensed"/>
                <a:cs typeface="Univers LT 57 Condensed"/>
                <a:sym typeface="Univers LT 57 Condensed"/>
              </a:defRPr>
            </a:pPr>
            <a:r>
              <a:rPr sz="5400" dirty="0">
                <a:hlinkClick r:id="rId5"/>
              </a:rPr>
              <a:t>conleyr@uapb.edu</a:t>
            </a:r>
            <a:endParaRPr lang="en-US" sz="5400" dirty="0"/>
          </a:p>
          <a:p>
            <a:pPr defTabSz="1341086">
              <a:lnSpc>
                <a:spcPct val="80000"/>
              </a:lnSpc>
              <a:defRPr sz="3850" b="0" cap="all">
                <a:latin typeface="Univers LT 57 Condensed"/>
                <a:ea typeface="Univers LT 57 Condensed"/>
                <a:cs typeface="Univers LT 57 Condensed"/>
                <a:sym typeface="Univers LT 57 Condensed"/>
              </a:defRPr>
            </a:pPr>
            <a:endParaRPr lang="en-US" sz="5400" dirty="0"/>
          </a:p>
          <a:p>
            <a:pPr defTabSz="1341086">
              <a:lnSpc>
                <a:spcPct val="80000"/>
              </a:lnSpc>
              <a:defRPr sz="3850" b="0" cap="all">
                <a:latin typeface="Univers LT 57 Condensed"/>
                <a:ea typeface="Univers LT 57 Condensed"/>
                <a:cs typeface="Univers LT 57 Condensed"/>
                <a:sym typeface="Univers LT 57 Condensed"/>
              </a:defRPr>
            </a:pPr>
            <a:r>
              <a:rPr lang="en-US" sz="5400" dirty="0"/>
              <a:t>870-575-8368</a:t>
            </a:r>
            <a:endParaRPr sz="5400" dirty="0"/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1" animBg="1" advAuto="0"/>
      <p:bldP spid="298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"/>
          <p:cNvSpPr/>
          <p:nvPr/>
        </p:nvSpPr>
        <p:spPr>
          <a:xfrm>
            <a:off x="0" y="11522537"/>
            <a:ext cx="24384000" cy="1270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76" name="Circle"/>
          <p:cNvSpPr/>
          <p:nvPr/>
        </p:nvSpPr>
        <p:spPr>
          <a:xfrm>
            <a:off x="21504374" y="10903511"/>
            <a:ext cx="2508052" cy="2508053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pic>
        <p:nvPicPr>
          <p:cNvPr id="177" name="Image" descr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4598" y="11267751"/>
            <a:ext cx="1467603" cy="1550973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Best Practices in student success and retention"/>
          <p:cNvSpPr txBox="1">
            <a:spLocks noGrp="1"/>
          </p:cNvSpPr>
          <p:nvPr>
            <p:ph type="ctrTitle"/>
          </p:nvPr>
        </p:nvSpPr>
        <p:spPr>
          <a:xfrm>
            <a:off x="1206498" y="552822"/>
            <a:ext cx="21971004" cy="176718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1438619">
              <a:defRPr sz="6194" cap="all" spc="-123">
                <a:solidFill>
                  <a:srgbClr val="E7B641"/>
                </a:solidFill>
              </a:defRPr>
            </a:pPr>
            <a:r>
              <a:rPr lang="en-US" sz="9600" dirty="0"/>
              <a:t>objectives</a:t>
            </a:r>
            <a:endParaRPr sz="9600" b="0" spc="-14" dirty="0"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179" name="College Readiness…"/>
          <p:cNvSpPr txBox="1"/>
          <p:nvPr/>
        </p:nvSpPr>
        <p:spPr>
          <a:xfrm>
            <a:off x="3936054" y="2547668"/>
            <a:ext cx="16511891" cy="656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buSzPct val="123000"/>
              <a:defRPr sz="7000">
                <a:solidFill>
                  <a:srgbClr val="000000"/>
                </a:solidFill>
                <a:latin typeface="Univers LT 57 Condensed"/>
                <a:ea typeface="Univers LT 57 Condensed"/>
                <a:cs typeface="Univers LT 57 Condensed"/>
                <a:sym typeface="Univers LT 57 Condensed"/>
              </a:defRPr>
            </a:pPr>
            <a:r>
              <a:rPr lang="en-US" dirty="0"/>
              <a:t>Participants will be able to:</a:t>
            </a:r>
          </a:p>
          <a:p>
            <a:pPr marL="1270000" indent="-1270000" algn="l">
              <a:buSzPct val="123000"/>
              <a:buChar char="•"/>
              <a:defRPr sz="7000">
                <a:solidFill>
                  <a:srgbClr val="000000"/>
                </a:solidFill>
                <a:latin typeface="Univers LT 57 Condensed"/>
                <a:ea typeface="Univers LT 57 Condensed"/>
                <a:cs typeface="Univers LT 57 Condensed"/>
                <a:sym typeface="Univers LT 57 Condensed"/>
              </a:defRPr>
            </a:pPr>
            <a:r>
              <a:rPr lang="en-US" dirty="0"/>
              <a:t>Describe the purpose of WATERMARK SSE</a:t>
            </a:r>
            <a:endParaRPr dirty="0"/>
          </a:p>
          <a:p>
            <a:pPr marL="1270000" indent="-1270000" algn="l">
              <a:buSzPct val="123000"/>
              <a:buChar char="•"/>
              <a:defRPr sz="7000">
                <a:solidFill>
                  <a:srgbClr val="000000"/>
                </a:solidFill>
                <a:latin typeface="Univers LT 57 Condensed"/>
                <a:ea typeface="Univers LT 57 Condensed"/>
                <a:cs typeface="Univers LT 57 Condensed"/>
                <a:sym typeface="Univers LT 57 Condensed"/>
              </a:defRPr>
            </a:pPr>
            <a:r>
              <a:rPr lang="en-US" dirty="0"/>
              <a:t>Log-on and Navigate the software</a:t>
            </a:r>
          </a:p>
          <a:p>
            <a:pPr marL="1270000" indent="-1270000" algn="l">
              <a:buSzPct val="123000"/>
              <a:buChar char="•"/>
              <a:defRPr sz="7000">
                <a:solidFill>
                  <a:srgbClr val="000000"/>
                </a:solidFill>
                <a:latin typeface="Univers LT 57 Condensed"/>
                <a:ea typeface="Univers LT 57 Condensed"/>
                <a:cs typeface="Univers LT 57 Condensed"/>
                <a:sym typeface="Univers LT 57 Condensed"/>
              </a:defRPr>
            </a:pPr>
            <a:r>
              <a:rPr lang="en-US" dirty="0"/>
              <a:t>Send Early Alerts</a:t>
            </a:r>
          </a:p>
          <a:p>
            <a:pPr marL="1270000" indent="-1270000" algn="l">
              <a:buSzPct val="123000"/>
              <a:buChar char="•"/>
              <a:defRPr sz="7000">
                <a:solidFill>
                  <a:srgbClr val="000000"/>
                </a:solidFill>
                <a:latin typeface="Univers LT 57 Condensed"/>
                <a:ea typeface="Univers LT 57 Condensed"/>
                <a:cs typeface="Univers LT 57 Condensed"/>
                <a:sym typeface="Univers LT 57 Condensed"/>
              </a:defRPr>
            </a:pPr>
            <a:endParaRPr dirty="0"/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"/>
          <p:cNvSpPr/>
          <p:nvPr/>
        </p:nvSpPr>
        <p:spPr>
          <a:xfrm>
            <a:off x="0" y="11522537"/>
            <a:ext cx="24384000" cy="1270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59" name="Circle"/>
          <p:cNvSpPr/>
          <p:nvPr/>
        </p:nvSpPr>
        <p:spPr>
          <a:xfrm>
            <a:off x="21504374" y="10903511"/>
            <a:ext cx="2508052" cy="2508053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pic>
        <p:nvPicPr>
          <p:cNvPr id="160" name="Image" descr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4598" y="11267751"/>
            <a:ext cx="1467604" cy="1550973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FALL TO FALL RETENTION RAT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500" cap="all" spc="-209">
                <a:solidFill>
                  <a:srgbClr val="E7B641"/>
                </a:solidFill>
              </a:defRPr>
            </a:lvl1pPr>
          </a:lstStyle>
          <a:p>
            <a:r>
              <a:rPr lang="en-US" dirty="0"/>
              <a:t>Purpose of watermark SSE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6600" dirty="0"/>
              <a:t>Early Alert</a:t>
            </a:r>
          </a:p>
          <a:p>
            <a:pPr>
              <a:spcBef>
                <a:spcPts val="1200"/>
              </a:spcBef>
            </a:pPr>
            <a:r>
              <a:rPr lang="en-US" sz="6600" dirty="0"/>
              <a:t>Communicate, Connect and Engage Students</a:t>
            </a:r>
          </a:p>
          <a:p>
            <a:pPr>
              <a:spcBef>
                <a:spcPts val="1200"/>
              </a:spcBef>
            </a:pPr>
            <a:r>
              <a:rPr lang="en-US" sz="6600" dirty="0"/>
              <a:t>Predictive Analytics</a:t>
            </a:r>
          </a:p>
          <a:p>
            <a:endParaRPr lang="en-US" dirty="0"/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lion.psd" descr="lion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Circle"/>
          <p:cNvSpPr/>
          <p:nvPr/>
        </p:nvSpPr>
        <p:spPr>
          <a:xfrm>
            <a:off x="4693245" y="1304690"/>
            <a:ext cx="4227910" cy="422791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72" name="Best Practices in student success and retention"/>
          <p:cNvSpPr txBox="1">
            <a:spLocks noGrp="1"/>
          </p:cNvSpPr>
          <p:nvPr>
            <p:ph type="ctrTitle"/>
          </p:nvPr>
        </p:nvSpPr>
        <p:spPr>
          <a:xfrm>
            <a:off x="1206496" y="6193218"/>
            <a:ext cx="21971004" cy="497909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defTabSz="1975054">
              <a:defRPr sz="12150" cap="all" spc="-242"/>
            </a:pPr>
            <a:r>
              <a:rPr lang="en-US" dirty="0"/>
              <a:t>Quick start tasks</a:t>
            </a:r>
            <a:endParaRPr sz="972" b="0" spc="-19" dirty="0">
              <a:latin typeface="Times Roman"/>
              <a:ea typeface="Times Roman"/>
              <a:cs typeface="Times Roman"/>
              <a:sym typeface="Times Roman"/>
            </a:endParaRPr>
          </a:p>
        </p:txBody>
      </p:sp>
      <p:pic>
        <p:nvPicPr>
          <p:cNvPr id="173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599" y="2016391"/>
            <a:ext cx="2269202" cy="23981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1" animBg="1" advAuto="0"/>
      <p:bldP spid="173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37"/>
          <a:stretch/>
        </p:blipFill>
        <p:spPr>
          <a:xfrm>
            <a:off x="14428303" y="3607030"/>
            <a:ext cx="8422327" cy="2477247"/>
          </a:xfrm>
          <a:prstGeom prst="rect">
            <a:avLst/>
          </a:prstGeom>
        </p:spPr>
      </p:pic>
      <p:sp>
        <p:nvSpPr>
          <p:cNvPr id="164" name="Rectangle"/>
          <p:cNvSpPr/>
          <p:nvPr/>
        </p:nvSpPr>
        <p:spPr>
          <a:xfrm>
            <a:off x="0" y="11522537"/>
            <a:ext cx="24384000" cy="1270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65" name="Circle"/>
          <p:cNvSpPr/>
          <p:nvPr/>
        </p:nvSpPr>
        <p:spPr>
          <a:xfrm>
            <a:off x="21504374" y="10903511"/>
            <a:ext cx="2508052" cy="2508053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pic>
        <p:nvPicPr>
          <p:cNvPr id="166" name="Image" descr="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4598" y="11267751"/>
            <a:ext cx="1467603" cy="1550973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GRADUATION RAT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10500" cap="all" spc="-209">
                <a:solidFill>
                  <a:srgbClr val="E7B641"/>
                </a:solidFill>
              </a:defRPr>
            </a:lvl1pPr>
          </a:lstStyle>
          <a:p>
            <a:r>
              <a:rPr lang="en-US" dirty="0"/>
              <a:t>1. Log-in and navigate software 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06500" y="2985553"/>
            <a:ext cx="21971000" cy="8256012"/>
          </a:xfrm>
        </p:spPr>
        <p:txBody>
          <a:bodyPr/>
          <a:lstStyle/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hlinkClick r:id="rId5"/>
              </a:rPr>
              <a:t>https://uapb.avisoapp.com</a:t>
            </a:r>
            <a:endParaRPr lang="en-US" dirty="0"/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OR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2.        Go to UAPB website main page</a:t>
            </a:r>
          </a:p>
          <a:p>
            <a:pPr lvl="3">
              <a:spcBef>
                <a:spcPts val="1200"/>
              </a:spcBef>
            </a:pPr>
            <a:r>
              <a:rPr lang="en-US" dirty="0"/>
              <a:t>Select Scroll down to “Find Info for”</a:t>
            </a:r>
          </a:p>
          <a:p>
            <a:pPr lvl="3">
              <a:spcBef>
                <a:spcPts val="1200"/>
              </a:spcBef>
            </a:pPr>
            <a:r>
              <a:rPr lang="en-US" dirty="0"/>
              <a:t>Select Faculty&amp; Staff</a:t>
            </a:r>
          </a:p>
          <a:p>
            <a:pPr lvl="3">
              <a:spcBef>
                <a:spcPts val="1200"/>
              </a:spcBef>
            </a:pPr>
            <a:r>
              <a:rPr lang="en-US" dirty="0"/>
              <a:t>Select AVISO Engage</a:t>
            </a:r>
          </a:p>
        </p:txBody>
      </p:sp>
      <p:sp>
        <p:nvSpPr>
          <p:cNvPr id="7" name="Right Arrow 6"/>
          <p:cNvSpPr/>
          <p:nvPr/>
        </p:nvSpPr>
        <p:spPr>
          <a:xfrm rot="6869026">
            <a:off x="17479104" y="3313117"/>
            <a:ext cx="1652119" cy="457200"/>
          </a:xfrm>
          <a:prstGeom prst="rightArrow">
            <a:avLst/>
          </a:prstGeom>
          <a:solidFill>
            <a:srgbClr val="4062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1878" y="6876983"/>
            <a:ext cx="3752850" cy="3571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728995">
            <a:off x="10491493" y="6855162"/>
            <a:ext cx="1127858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64673"/>
      </p:ext>
    </p:extLst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"/>
          <p:cNvSpPr/>
          <p:nvPr/>
        </p:nvSpPr>
        <p:spPr>
          <a:xfrm>
            <a:off x="0" y="11522537"/>
            <a:ext cx="24384000" cy="1270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9" name="Circle"/>
          <p:cNvSpPr/>
          <p:nvPr/>
        </p:nvSpPr>
        <p:spPr>
          <a:xfrm>
            <a:off x="21504374" y="10903511"/>
            <a:ext cx="2508052" cy="2508053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90" name="Image" descr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4598" y="11267751"/>
            <a:ext cx="1467603" cy="1550973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AT-RISK POPULATION IDENTIFIC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ctr" defTabSz="2170121">
              <a:defRPr sz="9345" cap="all" spc="-186">
                <a:solidFill>
                  <a:srgbClr val="E7B641"/>
                </a:solidFill>
              </a:defRPr>
            </a:pPr>
            <a:r>
              <a:rPr lang="en-US" dirty="0"/>
              <a:t>1. Send single early alert</a:t>
            </a:r>
            <a:r>
              <a:rPr dirty="0"/>
              <a:t> </a:t>
            </a:r>
          </a:p>
          <a:p>
            <a:pPr algn="ctr" defTabSz="2170121">
              <a:defRPr sz="9345" cap="all" spc="-186">
                <a:solidFill>
                  <a:srgbClr val="E7B641"/>
                </a:solidFill>
              </a:defRPr>
            </a:pPr>
            <a:endParaRPr sz="1068" b="0" spc="-2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06500" y="2664799"/>
            <a:ext cx="21971000" cy="825601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b="1" dirty="0"/>
              <a:t>Single Alert</a:t>
            </a:r>
          </a:p>
          <a:p>
            <a:pPr lvl="3">
              <a:spcBef>
                <a:spcPts val="1200"/>
              </a:spcBef>
            </a:pPr>
            <a:r>
              <a:rPr lang="en-US" dirty="0"/>
              <a:t>Search for student by Student ID (e.g. 300330169) or Proper Name (John Doe)</a:t>
            </a:r>
          </a:p>
          <a:p>
            <a:pPr lvl="3">
              <a:spcBef>
                <a:spcPts val="1200"/>
              </a:spcBef>
            </a:pPr>
            <a:r>
              <a:rPr lang="en-US" dirty="0"/>
              <a:t>Select Alert above student name</a:t>
            </a:r>
          </a:p>
          <a:p>
            <a:pPr lvl="3">
              <a:spcBef>
                <a:spcPts val="1200"/>
              </a:spcBef>
            </a:pPr>
            <a:r>
              <a:rPr lang="en-US" dirty="0"/>
              <a:t>Select Alert reason</a:t>
            </a:r>
          </a:p>
          <a:p>
            <a:pPr lvl="3">
              <a:spcBef>
                <a:spcPts val="1200"/>
              </a:spcBef>
            </a:pPr>
            <a:r>
              <a:rPr lang="en-US" dirty="0"/>
              <a:t>Enter Message in comment</a:t>
            </a:r>
          </a:p>
          <a:p>
            <a:pPr lvl="3">
              <a:spcBef>
                <a:spcPts val="1200"/>
              </a:spcBef>
            </a:pPr>
            <a:r>
              <a:rPr lang="en-US" dirty="0"/>
              <a:t>Send message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882878"/>
      </p:ext>
    </p:extLst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959A0-BFE6-10A3-0CE7-B6A10C93D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">
            <a:extLst>
              <a:ext uri="{FF2B5EF4-FFF2-40B4-BE49-F238E27FC236}">
                <a16:creationId xmlns:a16="http://schemas.microsoft.com/office/drawing/2014/main" id="{6F2347A5-E75F-B594-3F9F-5771879C81BC}"/>
              </a:ext>
            </a:extLst>
          </p:cNvPr>
          <p:cNvSpPr/>
          <p:nvPr/>
        </p:nvSpPr>
        <p:spPr>
          <a:xfrm>
            <a:off x="0" y="11522537"/>
            <a:ext cx="24384000" cy="1270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9" name="Circle">
            <a:extLst>
              <a:ext uri="{FF2B5EF4-FFF2-40B4-BE49-F238E27FC236}">
                <a16:creationId xmlns:a16="http://schemas.microsoft.com/office/drawing/2014/main" id="{141BE255-E5BA-DAF4-80D4-88F99C3C1513}"/>
              </a:ext>
            </a:extLst>
          </p:cNvPr>
          <p:cNvSpPr/>
          <p:nvPr/>
        </p:nvSpPr>
        <p:spPr>
          <a:xfrm>
            <a:off x="21504374" y="10903511"/>
            <a:ext cx="2508052" cy="2508053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90" name="Image" descr="Image">
            <a:extLst>
              <a:ext uri="{FF2B5EF4-FFF2-40B4-BE49-F238E27FC236}">
                <a16:creationId xmlns:a16="http://schemas.microsoft.com/office/drawing/2014/main" id="{3E461D15-9A28-2CF9-CC6C-67B0203477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4598" y="11267751"/>
            <a:ext cx="1467603" cy="1550973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AT-RISK POPULATION IDENTIFICATIOn">
            <a:extLst>
              <a:ext uri="{FF2B5EF4-FFF2-40B4-BE49-F238E27FC236}">
                <a16:creationId xmlns:a16="http://schemas.microsoft.com/office/drawing/2014/main" id="{73F75C6C-8064-F8CC-BF6D-9686302B21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ctr" defTabSz="2170121">
              <a:defRPr sz="9345" cap="all" spc="-186">
                <a:solidFill>
                  <a:srgbClr val="E7B641"/>
                </a:solidFill>
              </a:defRPr>
            </a:pPr>
            <a:r>
              <a:rPr lang="en-US" dirty="0"/>
              <a:t>2. Send course alerts</a:t>
            </a:r>
            <a:r>
              <a:rPr dirty="0"/>
              <a:t> </a:t>
            </a:r>
          </a:p>
          <a:p>
            <a:pPr algn="ctr" defTabSz="2170121">
              <a:defRPr sz="9345" cap="all" spc="-186">
                <a:solidFill>
                  <a:srgbClr val="E7B641"/>
                </a:solidFill>
              </a:defRPr>
            </a:pPr>
            <a:endParaRPr sz="1068" b="0" spc="-21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8790AB-A5AD-AB2A-D586-B29B50329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2664799"/>
            <a:ext cx="21971000" cy="825601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b="1" dirty="0"/>
              <a:t>Course Alert</a:t>
            </a:r>
          </a:p>
          <a:p>
            <a:pPr lvl="3">
              <a:spcBef>
                <a:spcPts val="1200"/>
              </a:spcBef>
            </a:pPr>
            <a:r>
              <a:rPr lang="en-US" dirty="0"/>
              <a:t>Select Course</a:t>
            </a:r>
          </a:p>
          <a:p>
            <a:pPr lvl="3">
              <a:spcBef>
                <a:spcPts val="1200"/>
              </a:spcBef>
            </a:pPr>
            <a:r>
              <a:rPr lang="en-US" dirty="0"/>
              <a:t>Select box beside a single student or multiple students to receive alert</a:t>
            </a:r>
          </a:p>
          <a:p>
            <a:pPr lvl="3">
              <a:spcBef>
                <a:spcPts val="1200"/>
              </a:spcBef>
            </a:pPr>
            <a:r>
              <a:rPr lang="en-US" dirty="0"/>
              <a:t>Select Alert above course name</a:t>
            </a:r>
          </a:p>
          <a:p>
            <a:pPr lvl="3">
              <a:spcBef>
                <a:spcPts val="1200"/>
              </a:spcBef>
            </a:pPr>
            <a:r>
              <a:rPr lang="en-US" dirty="0"/>
              <a:t>Select Alert reason</a:t>
            </a:r>
          </a:p>
          <a:p>
            <a:pPr lvl="3">
              <a:spcBef>
                <a:spcPts val="1200"/>
              </a:spcBef>
            </a:pPr>
            <a:r>
              <a:rPr lang="en-US" dirty="0"/>
              <a:t>Enter Message in comment</a:t>
            </a:r>
          </a:p>
          <a:p>
            <a:pPr lvl="3">
              <a:spcBef>
                <a:spcPts val="1200"/>
              </a:spcBef>
            </a:pPr>
            <a:r>
              <a:rPr lang="en-US" dirty="0"/>
              <a:t>Send message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516411"/>
      </p:ext>
    </p:extLst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"/>
          <p:cNvSpPr/>
          <p:nvPr/>
        </p:nvSpPr>
        <p:spPr>
          <a:xfrm>
            <a:off x="0" y="11522537"/>
            <a:ext cx="24384000" cy="1270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9" name="Circle"/>
          <p:cNvSpPr/>
          <p:nvPr/>
        </p:nvSpPr>
        <p:spPr>
          <a:xfrm>
            <a:off x="21504374" y="10903511"/>
            <a:ext cx="2508052" cy="2508053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90" name="Image" descr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4598" y="11267751"/>
            <a:ext cx="1467603" cy="1550973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AT-RISK POPULATION IDENTIFIC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ctr" defTabSz="2170121">
              <a:defRPr sz="9345" cap="all" spc="-186">
                <a:solidFill>
                  <a:srgbClr val="E7B641"/>
                </a:solidFill>
              </a:defRPr>
            </a:pPr>
            <a:r>
              <a:rPr lang="en-US" dirty="0"/>
              <a:t>3. Send group early alerts</a:t>
            </a:r>
            <a:r>
              <a:rPr dirty="0"/>
              <a:t> </a:t>
            </a:r>
          </a:p>
          <a:p>
            <a:pPr algn="ctr" defTabSz="2170121">
              <a:defRPr sz="9345" cap="all" spc="-186">
                <a:solidFill>
                  <a:srgbClr val="E7B641"/>
                </a:solidFill>
              </a:defRPr>
            </a:pPr>
            <a:endParaRPr sz="1068" b="0" spc="-2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06500" y="2664799"/>
            <a:ext cx="21971000" cy="8256012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i="1" dirty="0"/>
              <a:t>Note: Group of students not in your course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Step 1: </a:t>
            </a:r>
            <a:r>
              <a:rPr lang="en-US" b="1" dirty="0"/>
              <a:t>Create Filter for the group with identical alert 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Select students from the menu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Select Plus Sign (+) for permanent filter or the funnel icon for a temporary filter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Name filter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Select Everyone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Scroll down to Student List - Copy and past ID numbers into box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Select include registration terms if desired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Select tags if desired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Select any and all other desired filters if desired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Select Save at the top 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461163"/>
      </p:ext>
    </p:extLst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F99AE-A0E1-DC37-C127-1E7FB47F7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">
            <a:extLst>
              <a:ext uri="{FF2B5EF4-FFF2-40B4-BE49-F238E27FC236}">
                <a16:creationId xmlns:a16="http://schemas.microsoft.com/office/drawing/2014/main" id="{DEDAEABF-DCC6-7F72-8F30-A97B57580623}"/>
              </a:ext>
            </a:extLst>
          </p:cNvPr>
          <p:cNvSpPr/>
          <p:nvPr/>
        </p:nvSpPr>
        <p:spPr>
          <a:xfrm>
            <a:off x="0" y="11522537"/>
            <a:ext cx="24384000" cy="1270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9" name="Circle">
            <a:extLst>
              <a:ext uri="{FF2B5EF4-FFF2-40B4-BE49-F238E27FC236}">
                <a16:creationId xmlns:a16="http://schemas.microsoft.com/office/drawing/2014/main" id="{F3F0E67D-CE74-CFC7-3FBC-102BA1D57A5F}"/>
              </a:ext>
            </a:extLst>
          </p:cNvPr>
          <p:cNvSpPr/>
          <p:nvPr/>
        </p:nvSpPr>
        <p:spPr>
          <a:xfrm>
            <a:off x="21504374" y="10903511"/>
            <a:ext cx="2508052" cy="2508053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90" name="Image" descr="Image">
            <a:extLst>
              <a:ext uri="{FF2B5EF4-FFF2-40B4-BE49-F238E27FC236}">
                <a16:creationId xmlns:a16="http://schemas.microsoft.com/office/drawing/2014/main" id="{3FB5EBFF-51CC-1BC8-7910-A90B36A1C0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4598" y="11267751"/>
            <a:ext cx="1467603" cy="1550973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AT-RISK POPULATION IDENTIFICATIOn">
            <a:extLst>
              <a:ext uri="{FF2B5EF4-FFF2-40B4-BE49-F238E27FC236}">
                <a16:creationId xmlns:a16="http://schemas.microsoft.com/office/drawing/2014/main" id="{87FB29DD-76D0-7B54-8FCD-08EE4F946C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ctr" defTabSz="2170121">
              <a:defRPr sz="9345" cap="all" spc="-186">
                <a:solidFill>
                  <a:srgbClr val="E7B641"/>
                </a:solidFill>
              </a:defRPr>
            </a:pPr>
            <a:r>
              <a:rPr lang="en-US" dirty="0"/>
              <a:t>3. Send group early alerts</a:t>
            </a:r>
            <a:r>
              <a:rPr dirty="0"/>
              <a:t> </a:t>
            </a:r>
          </a:p>
          <a:p>
            <a:pPr algn="ctr" defTabSz="2170121">
              <a:defRPr sz="9345" cap="all" spc="-186">
                <a:solidFill>
                  <a:srgbClr val="E7B641"/>
                </a:solidFill>
              </a:defRPr>
            </a:pPr>
            <a:endParaRPr sz="1068" b="0" spc="-21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EBFB82-9EF2-DBF2-92D5-A45F66513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2664799"/>
            <a:ext cx="21971000" cy="8256012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Step 2: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Send identical alert to group </a:t>
            </a:r>
          </a:p>
          <a:p>
            <a:pPr lvl="3">
              <a:spcBef>
                <a:spcPts val="1200"/>
              </a:spcBef>
            </a:pPr>
            <a:r>
              <a:rPr lang="en-US" dirty="0"/>
              <a:t>Select Filter previously created</a:t>
            </a:r>
          </a:p>
          <a:p>
            <a:pPr lvl="3">
              <a:spcBef>
                <a:spcPts val="1200"/>
              </a:spcBef>
            </a:pPr>
            <a:r>
              <a:rPr lang="en-US" dirty="0"/>
              <a:t>Select Alert above Filter </a:t>
            </a:r>
          </a:p>
          <a:p>
            <a:pPr lvl="3">
              <a:spcBef>
                <a:spcPts val="1200"/>
              </a:spcBef>
            </a:pPr>
            <a:r>
              <a:rPr lang="en-US" dirty="0"/>
              <a:t>Select Reason from pull down menu</a:t>
            </a:r>
          </a:p>
          <a:p>
            <a:pPr lvl="3">
              <a:spcBef>
                <a:spcPts val="1200"/>
              </a:spcBef>
            </a:pPr>
            <a:r>
              <a:rPr lang="en-US" dirty="0"/>
              <a:t>Enter Message in comment</a:t>
            </a:r>
          </a:p>
          <a:p>
            <a:pPr lvl="3">
              <a:spcBef>
                <a:spcPts val="1200"/>
              </a:spcBef>
            </a:pPr>
            <a:r>
              <a:rPr lang="en-US" dirty="0"/>
              <a:t>Save and Send</a:t>
            </a:r>
          </a:p>
          <a:p>
            <a:pPr marL="1828800" lvl="3" indent="0">
              <a:spcBef>
                <a:spcPts val="1200"/>
              </a:spcBef>
              <a:buNone/>
            </a:pPr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57569"/>
      </p:ext>
    </p:extLst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 advAuto="0"/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20718</TotalTime>
  <Words>312</Words>
  <Application>Microsoft Office PowerPoint</Application>
  <PresentationFormat>Custom</PresentationFormat>
  <Paragraphs>63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Helvetica Neue</vt:lpstr>
      <vt:lpstr>Helvetica Neue Medium</vt:lpstr>
      <vt:lpstr>Times Roman</vt:lpstr>
      <vt:lpstr>21_BasicWhite</vt:lpstr>
      <vt:lpstr>Watermark sse  Student Success &amp; engagement early alert training</vt:lpstr>
      <vt:lpstr>objectives</vt:lpstr>
      <vt:lpstr>Purpose of watermark SSE</vt:lpstr>
      <vt:lpstr>Quick start tasks</vt:lpstr>
      <vt:lpstr>1. Log-in and navigate software </vt:lpstr>
      <vt:lpstr>1. Send single early alert  </vt:lpstr>
      <vt:lpstr>2. Send course alerts  </vt:lpstr>
      <vt:lpstr>3. Send group early alerts  </vt:lpstr>
      <vt:lpstr>3. Send group early alerts  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 to  Student Success</dc:title>
  <dc:creator>Student Success</dc:creator>
  <cp:lastModifiedBy>Rita Conley</cp:lastModifiedBy>
  <cp:revision>63</cp:revision>
  <cp:lastPrinted>2023-08-17T17:09:11Z</cp:lastPrinted>
  <dcterms:modified xsi:type="dcterms:W3CDTF">2026-01-06T17:19:09Z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a8f5f46-a041-4281-8d28-60e5f3a66ae0_Enabled">
    <vt:lpwstr>true</vt:lpwstr>
  </property>
  <property fmtid="{D5CDD505-2E9C-101B-9397-08002B2CF9AE}" pid="3" name="MSIP_Label_da8f5f46-a041-4281-8d28-60e5f3a66ae0_SetDate">
    <vt:lpwstr>2026-01-06T16:37:34Z</vt:lpwstr>
  </property>
  <property fmtid="{D5CDD505-2E9C-101B-9397-08002B2CF9AE}" pid="4" name="MSIP_Label_da8f5f46-a041-4281-8d28-60e5f3a66ae0_Method">
    <vt:lpwstr>Standard</vt:lpwstr>
  </property>
  <property fmtid="{D5CDD505-2E9C-101B-9397-08002B2CF9AE}" pid="5" name="MSIP_Label_da8f5f46-a041-4281-8d28-60e5f3a66ae0_Name">
    <vt:lpwstr>Non-Sensitive Label</vt:lpwstr>
  </property>
  <property fmtid="{D5CDD505-2E9C-101B-9397-08002B2CF9AE}" pid="6" name="MSIP_Label_da8f5f46-a041-4281-8d28-60e5f3a66ae0_SiteId">
    <vt:lpwstr>48a10848-c740-4d38-8280-7c1d0af20242</vt:lpwstr>
  </property>
  <property fmtid="{D5CDD505-2E9C-101B-9397-08002B2CF9AE}" pid="7" name="MSIP_Label_da8f5f46-a041-4281-8d28-60e5f3a66ae0_ActionId">
    <vt:lpwstr>f98f47de-e3d4-4a2e-a844-1643b19f2dac</vt:lpwstr>
  </property>
  <property fmtid="{D5CDD505-2E9C-101B-9397-08002B2CF9AE}" pid="8" name="MSIP_Label_da8f5f46-a041-4281-8d28-60e5f3a66ae0_ContentBits">
    <vt:lpwstr>0</vt:lpwstr>
  </property>
  <property fmtid="{D5CDD505-2E9C-101B-9397-08002B2CF9AE}" pid="9" name="MSIP_Label_da8f5f46-a041-4281-8d28-60e5f3a66ae0_Tag">
    <vt:lpwstr>10, 3, 0, 1</vt:lpwstr>
  </property>
</Properties>
</file>